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76" r:id="rId12"/>
    <p:sldId id="265" r:id="rId13"/>
    <p:sldId id="277" r:id="rId14"/>
    <p:sldId id="266" r:id="rId15"/>
    <p:sldId id="278" r:id="rId16"/>
    <p:sldId id="267" r:id="rId17"/>
    <p:sldId id="268" r:id="rId18"/>
    <p:sldId id="269" r:id="rId19"/>
    <p:sldId id="270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401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69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3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2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2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174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174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277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277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0179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481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4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686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891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993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96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7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0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0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2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5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7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69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3926D6-1858-43E6-ABCD-CAC439F308B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C60380-B25D-4E08-B24C-278CD21EE1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066B88-F72D-4A31-BFFA-CC7F47136C2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3351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55E6F7EB-D9D5-47DF-81EA-F9B340B21E8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6DBE5B-94D1-48EA-A9B9-97D4E0C8E18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B9B390-9F2E-46BA-8D4E-F8CD619299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8466D3D-603F-4ABA-AC27-C3072E7D16A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10F5E3-FADA-42BB-A3AB-D0D4090F4D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C97504-9F6A-4DD7-BB1D-A1C7471300E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A83542-C3F8-4672-8014-6B423552B6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0CFCCF-27E8-40EF-86B7-12F721AAB4C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406E39-4884-44C9-995F-ED92A467FCD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1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5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6000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7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6000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6000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32D3C2FB-2DC3-4233-8247-02140D41C6BE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34963" indent="-334963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900113" y="2519363"/>
            <a:ext cx="7315200" cy="354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FFFFFF"/>
                </a:solidFill>
              </a:rPr>
              <a:t>GMINNA HALA SPORTOWA </a:t>
            </a:r>
          </a:p>
          <a:p>
            <a:pPr algn="ctr"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FFFFFF"/>
                </a:solidFill>
              </a:rPr>
              <a:t>PRZY SZKOLE PODSTAWOWEJ </a:t>
            </a:r>
          </a:p>
          <a:p>
            <a:pPr algn="ctr"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FFFFFF"/>
                </a:solidFill>
              </a:rPr>
              <a:t>I GIMNAZJUM  </a:t>
            </a:r>
          </a:p>
          <a:p>
            <a:pPr algn="ctr"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FFFFFF"/>
                </a:solidFill>
              </a:rPr>
              <a:t>W MANIOWACH</a:t>
            </a:r>
            <a:r>
              <a:rPr lang="en-GB" sz="3600" b="1">
                <a:solidFill>
                  <a:srgbClr val="B80047"/>
                </a:solidFill>
              </a:rPr>
              <a:t> </a:t>
            </a:r>
          </a:p>
          <a:p>
            <a:pPr algn="ctr"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C0C0C0"/>
                </a:solidFill>
              </a:rPr>
              <a:t>rys historyczny budowy</a:t>
            </a:r>
            <a:r>
              <a:rPr lang="en-GB">
                <a:solidFill>
                  <a:srgbClr val="C0C0C0"/>
                </a:solidFill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360363"/>
            <a:ext cx="7199313" cy="161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68275"/>
            <a:ext cx="8820150" cy="6523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79388" y="3779838"/>
            <a:ext cx="8640762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hali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względu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swój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charakter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jest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przedsięwzięciem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czysto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komercyjnym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a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bardziej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nastawionym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realizacje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celów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społecznych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Jego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realizacja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jest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kluczowym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przedsięwzięciem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z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uwagi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obecny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poziom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zaplecza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dydaktyczno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–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edukacyjnego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Gminie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jak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planowany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kierunek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rozwoju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oferty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turystycznej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regionu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68275"/>
            <a:ext cx="8820150" cy="6523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360363"/>
            <a:ext cx="8820150" cy="6145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859338" y="8099425"/>
            <a:ext cx="179387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360363"/>
            <a:ext cx="8820150" cy="6145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60363" y="4500563"/>
            <a:ext cx="8459787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Szansą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dla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Gminy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Czorsztyn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jest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przekształcenie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Gminy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ośrodek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całorocznej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turystyki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zróżnicowaną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unikalną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skali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kraju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ofertą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czemu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m. in.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służyć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ma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oddany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do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użytku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obiekt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859338" y="8099425"/>
            <a:ext cx="179387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9388"/>
            <a:ext cx="8820150" cy="6497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9388"/>
            <a:ext cx="8820150" cy="6497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179388" y="179388"/>
            <a:ext cx="8820150" cy="3240087"/>
          </a:xfrm>
          <a:prstGeom prst="wedgeRoundRectCallout">
            <a:avLst>
              <a:gd name="adj1" fmla="val 13426"/>
              <a:gd name="adj2" fmla="val 60764"/>
              <a:gd name="adj3" fmla="val 16667"/>
            </a:avLst>
          </a:prstGeom>
          <a:noFill/>
          <a:ln w="72000">
            <a:solidFill>
              <a:srgbClr val="8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39750" y="249238"/>
            <a:ext cx="8459788" cy="299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Hala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sportowa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ma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zadanie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 </a:t>
            </a:r>
          </a:p>
          <a:p>
            <a:pPr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stworzyć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podstawy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dla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aktywnego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zorganizowanego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wypoczynku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rozwoju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kultury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fizycznej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</a:p>
          <a:p>
            <a:pPr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stworzyć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bazę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dla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realizacji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zajęć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szkolnych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oraz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pozaszkolnych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dla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młodzieży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</a:t>
            </a:r>
            <a:b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stworzyć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bazę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treningową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dla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zorganizowanych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grup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sportowych</a:t>
            </a:r>
            <a:r>
              <a:rPr lang="en-GB" sz="22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2238"/>
            <a:ext cx="8820150" cy="661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79388" y="214290"/>
            <a:ext cx="8820150" cy="6796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Celem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nadrzędnym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przyświecającym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hali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jest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stworzenie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infrastruktury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pozwalającej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</a:t>
            </a:r>
          </a:p>
          <a:p>
            <a:pPr>
              <a:lnSpc>
                <a:spcPct val="186000"/>
              </a:lnSpc>
              <a:buClr>
                <a:srgbClr val="040100"/>
              </a:buClr>
              <a:buSzPct val="72000"/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rozwój</a:t>
            </a: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oraz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poprawę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istniejącej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bazy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dydaktyczno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–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</a:t>
            </a:r>
            <a:r>
              <a:rPr lang="en-GB" sz="2400" dirty="0" err="1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utworzenie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gminie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ośrodka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sportowego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który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zapewni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                 </a:t>
            </a:r>
            <a:r>
              <a:rPr lang="en-GB" sz="2400" dirty="0" err="1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warunki</a:t>
            </a: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do </a:t>
            </a:r>
            <a:r>
              <a:rPr lang="en-GB" sz="2400" dirty="0" err="1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rozwoju</a:t>
            </a: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fizycznego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młodzieży</a:t>
            </a: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szkolnej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oraz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zagospodarowanie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wolnego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czasu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</a:t>
            </a:r>
          </a:p>
          <a:p>
            <a:pPr>
              <a:lnSpc>
                <a:spcPct val="186000"/>
              </a:lnSpc>
              <a:buClr>
                <a:srgbClr val="040100"/>
              </a:buClr>
              <a:buSzPct val="65000"/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rozszerzenie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oferty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turystycznej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–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organizacja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dużych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imprez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</a:t>
            </a:r>
            <a:r>
              <a:rPr lang="en-GB" sz="2400" dirty="0" err="1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sportowych</a:t>
            </a: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kulturalnych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oraz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udostępnienie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hali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GB" sz="2400" dirty="0" err="1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zorganizowanym</a:t>
            </a: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grupom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sportowym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</a:t>
            </a:r>
          </a:p>
          <a:p>
            <a:pPr>
              <a:lnSpc>
                <a:spcPct val="186000"/>
              </a:lnSpc>
              <a:buClr>
                <a:srgbClr val="040100"/>
              </a:buClr>
              <a:buSzPct val="65000"/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krzewienie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kultury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fizycznej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wśród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dorosłych</a:t>
            </a:r>
            <a:r>
              <a:rPr lang="en-GB" sz="24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84138"/>
            <a:ext cx="8820150" cy="668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60363" y="1800225"/>
            <a:ext cx="5219700" cy="467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400" dirty="0" err="1">
                <a:solidFill>
                  <a:srgbClr val="FFFFFF"/>
                </a:solidFill>
              </a:rPr>
              <a:t>Wymiary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hali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gwarantują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bardzo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szerokie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wykorzystanie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jej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tak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na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cele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sportowe</a:t>
            </a:r>
            <a:r>
              <a:rPr lang="en-GB" sz="2400" dirty="0">
                <a:solidFill>
                  <a:srgbClr val="FFFFFF"/>
                </a:solidFill>
              </a:rPr>
              <a:t>, </a:t>
            </a:r>
            <a:r>
              <a:rPr lang="en-GB" sz="2400" dirty="0" err="1">
                <a:solidFill>
                  <a:srgbClr val="FFFFFF"/>
                </a:solidFill>
              </a:rPr>
              <a:t>jak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i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dla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organizacji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masowych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imprez</a:t>
            </a:r>
            <a:r>
              <a:rPr lang="en-GB" sz="2400" dirty="0">
                <a:solidFill>
                  <a:srgbClr val="FFFFFF"/>
                </a:solidFill>
              </a:rPr>
              <a:t> (</a:t>
            </a:r>
            <a:r>
              <a:rPr lang="en-GB" sz="2400" dirty="0" err="1">
                <a:solidFill>
                  <a:srgbClr val="FFFFFF"/>
                </a:solidFill>
              </a:rPr>
              <a:t>wystawy</a:t>
            </a:r>
            <a:r>
              <a:rPr lang="en-GB" sz="2400" dirty="0">
                <a:solidFill>
                  <a:srgbClr val="FFFFFF"/>
                </a:solidFill>
              </a:rPr>
              <a:t>, </a:t>
            </a:r>
            <a:r>
              <a:rPr lang="en-GB" sz="2400" dirty="0" err="1">
                <a:solidFill>
                  <a:srgbClr val="FFFFFF"/>
                </a:solidFill>
              </a:rPr>
              <a:t>występy</a:t>
            </a:r>
            <a:r>
              <a:rPr lang="en-GB" sz="2400" dirty="0">
                <a:solidFill>
                  <a:srgbClr val="FFFFFF"/>
                </a:solidFill>
              </a:rPr>
              <a:t>, </a:t>
            </a:r>
            <a:r>
              <a:rPr lang="en-GB" sz="2400" dirty="0" err="1">
                <a:solidFill>
                  <a:srgbClr val="FFFFFF"/>
                </a:solidFill>
              </a:rPr>
              <a:t>kongresy</a:t>
            </a:r>
            <a:r>
              <a:rPr lang="en-GB" sz="2400" dirty="0">
                <a:solidFill>
                  <a:srgbClr val="FFFFFF"/>
                </a:solidFill>
              </a:rPr>
              <a:t>), </a:t>
            </a:r>
            <a:r>
              <a:rPr lang="en-GB" sz="2400" dirty="0" err="1">
                <a:solidFill>
                  <a:srgbClr val="FFFFFF"/>
                </a:solidFill>
              </a:rPr>
              <a:t>przy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udziale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publiczności</a:t>
            </a:r>
            <a:r>
              <a:rPr lang="en-GB" sz="2400" dirty="0">
                <a:solidFill>
                  <a:srgbClr val="FFFFFF"/>
                </a:solidFill>
              </a:rPr>
              <a:t>. </a:t>
            </a:r>
          </a:p>
          <a:p>
            <a:pPr algn="just"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2400" dirty="0">
              <a:solidFill>
                <a:srgbClr val="FFFFFF"/>
              </a:solidFill>
            </a:endParaRPr>
          </a:p>
          <a:p>
            <a:pPr algn="just"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400" dirty="0">
                <a:solidFill>
                  <a:srgbClr val="FFFFFF"/>
                </a:solidFill>
              </a:rPr>
              <a:t>Na </a:t>
            </a:r>
            <a:r>
              <a:rPr lang="en-GB" sz="2400" dirty="0" err="1">
                <a:solidFill>
                  <a:srgbClr val="FFFFFF"/>
                </a:solidFill>
              </a:rPr>
              <a:t>trybunach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przewidziano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około</a:t>
            </a:r>
            <a:r>
              <a:rPr lang="en-GB" sz="2400" dirty="0">
                <a:solidFill>
                  <a:srgbClr val="FFFFFF"/>
                </a:solidFill>
              </a:rPr>
              <a:t> 600 </a:t>
            </a:r>
            <a:r>
              <a:rPr lang="en-GB" sz="2400" dirty="0" err="1">
                <a:solidFill>
                  <a:srgbClr val="FFFFFF"/>
                </a:solidFill>
              </a:rPr>
              <a:t>miejsc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siedzących</a:t>
            </a:r>
            <a:r>
              <a:rPr lang="en-GB" sz="2400" dirty="0">
                <a:solidFill>
                  <a:srgbClr val="FFFFFF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88913"/>
            <a:ext cx="8820150" cy="650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14348" y="3000372"/>
            <a:ext cx="8102597" cy="3486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lIns="90000" tIns="45000" rIns="90000" bIns="45000"/>
          <a:lstStyle/>
          <a:p>
            <a:pPr algn="just"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800" b="1" i="1" u="sng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Zestawienie</a:t>
            </a:r>
            <a:r>
              <a:rPr lang="en-GB" sz="2800" b="1" i="1" u="sng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2800" b="1" i="1" u="sng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powierzchni</a:t>
            </a:r>
            <a:endParaRPr lang="en-GB" sz="2800" b="1" i="1" u="sng" dirty="0">
              <a:solidFill>
                <a:srgbClr val="000000"/>
              </a:solidFill>
              <a:effectLst>
                <a:glow rad="101600">
                  <a:schemeClr val="bg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lnSpc>
                <a:spcPct val="186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Powierzchnia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zabudowy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			</a:t>
            </a:r>
            <a:r>
              <a:rPr lang="pl-PL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1970 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GB" sz="2400" b="1" baseline="42000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  <a:p>
            <a:pPr>
              <a:lnSpc>
                <a:spcPct val="186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Powierzchnia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użytkowa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			</a:t>
            </a:r>
            <a:r>
              <a:rPr lang="pl-PL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3311,74 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GB" sz="2400" b="1" baseline="42000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  <a:p>
            <a:pPr algn="just">
              <a:lnSpc>
                <a:spcPct val="186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P</a:t>
            </a:r>
            <a:r>
              <a:rPr lang="en-GB" sz="2400" b="1" dirty="0" err="1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owierzchnia</a:t>
            </a:r>
            <a:r>
              <a:rPr lang="en-GB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użytkowa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sportowa</a:t>
            </a:r>
            <a:r>
              <a:rPr lang="en-GB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pl-PL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1434 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GB" sz="2400" b="1" baseline="42000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just">
              <a:lnSpc>
                <a:spcPct val="186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err="1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Kubatura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						</a:t>
            </a:r>
            <a:r>
              <a:rPr lang="pl-PL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sz="2400" b="1" dirty="0" smtClean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21 </a:t>
            </a:r>
            <a:r>
              <a:rPr lang="en-GB" sz="2400" b="1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000 m</a:t>
            </a:r>
            <a:r>
              <a:rPr lang="en-GB" sz="2400" b="1" baseline="42000" dirty="0">
                <a:solidFill>
                  <a:srgbClr val="000000"/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3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0650"/>
            <a:ext cx="8820150" cy="661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2071670" y="4786322"/>
            <a:ext cx="70009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Całkowity koszt budowy hali </a:t>
            </a:r>
            <a:r>
              <a:rPr lang="pl-PL" sz="28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sportowej: </a:t>
            </a:r>
            <a:r>
              <a:rPr lang="pl-PL" sz="8800" b="1" dirty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9 609 </a:t>
            </a:r>
            <a:r>
              <a:rPr lang="pl-PL" sz="8800" b="1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280 </a:t>
            </a:r>
            <a:r>
              <a:rPr lang="pl-PL" sz="8800" b="1" dirty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zł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85918" y="3214686"/>
            <a:ext cx="5643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Planowana wartość </a:t>
            </a:r>
            <a:r>
              <a:rPr lang="pl-PL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inwestycji </a:t>
            </a:r>
            <a:r>
              <a:rPr lang="pl-PL" sz="2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pl-PL" sz="2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pl-PL" sz="2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wg </a:t>
            </a:r>
            <a:r>
              <a:rPr lang="pl-PL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kosztorysu inwestorskiego </a:t>
            </a:r>
            <a:r>
              <a:rPr lang="pl-PL" sz="2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(grudzień 1999):</a:t>
            </a:r>
          </a:p>
          <a:p>
            <a:pPr algn="ctr"/>
            <a:r>
              <a:rPr lang="pl-PL" sz="3200" b="1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6</a:t>
            </a:r>
            <a:r>
              <a:rPr lang="pl-PL" sz="3200" b="1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 968 659 </a:t>
            </a:r>
            <a:r>
              <a:rPr lang="pl-PL" sz="3200" b="1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zł</a:t>
            </a:r>
            <a:endParaRPr lang="pl-PL" sz="3200" dirty="0"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52400"/>
            <a:ext cx="8820150" cy="6551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857488" y="6116638"/>
            <a:ext cx="6142050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err="1">
                <a:solidFill>
                  <a:schemeClr val="tx1"/>
                </a:solidFill>
              </a:rPr>
              <a:t>Lekcja</a:t>
            </a:r>
            <a:r>
              <a:rPr lang="en-GB" sz="2400" b="1" dirty="0">
                <a:solidFill>
                  <a:schemeClr val="tx1"/>
                </a:solidFill>
              </a:rPr>
              <a:t> WF w </a:t>
            </a:r>
            <a:r>
              <a:rPr lang="en-GB" sz="2400" b="1" dirty="0" err="1">
                <a:solidFill>
                  <a:schemeClr val="tx1"/>
                </a:solidFill>
              </a:rPr>
              <a:t>starej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szkole</a:t>
            </a:r>
            <a:r>
              <a:rPr lang="en-GB" sz="2400" b="1" dirty="0">
                <a:solidFill>
                  <a:schemeClr val="tx1"/>
                </a:solidFill>
              </a:rPr>
              <a:t> w </a:t>
            </a:r>
            <a:r>
              <a:rPr lang="en-GB" sz="2400" b="1" dirty="0" err="1">
                <a:solidFill>
                  <a:schemeClr val="tx1"/>
                </a:solidFill>
              </a:rPr>
              <a:t>Maniowach</a:t>
            </a:r>
            <a:r>
              <a:rPr lang="en-GB" sz="24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0650"/>
            <a:ext cx="8820150" cy="661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03225" y="6116638"/>
            <a:ext cx="5718175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5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err="1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Lekcja</a:t>
            </a:r>
            <a:r>
              <a:rPr lang="en-GB" sz="2400" b="1" dirty="0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WF w </a:t>
            </a:r>
            <a:r>
              <a:rPr lang="en-GB" sz="2400" b="1" dirty="0" err="1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nowej</a:t>
            </a:r>
            <a:r>
              <a:rPr lang="en-GB" sz="2400" b="1" dirty="0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hali</a:t>
            </a:r>
            <a:r>
              <a:rPr lang="en-GB" sz="2400" b="1" dirty="0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400" b="1" dirty="0" err="1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Maniowach</a:t>
            </a:r>
            <a:r>
              <a:rPr lang="en-GB" sz="2400" b="1" dirty="0"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0650"/>
            <a:ext cx="8820150" cy="661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20725" y="720725"/>
            <a:ext cx="7740650" cy="167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2800" dirty="0" err="1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Pozwolenie</a:t>
            </a:r>
            <a:r>
              <a:rPr lang="en-GB" sz="2800" dirty="0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na</a:t>
            </a:r>
            <a:r>
              <a:rPr lang="en-GB" sz="2800" dirty="0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użytkowanie</a:t>
            </a:r>
            <a:r>
              <a:rPr lang="en-GB" sz="2800" dirty="0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800" dirty="0" err="1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otrzymano</a:t>
            </a:r>
            <a:r>
              <a:rPr lang="en-GB" sz="2800" dirty="0"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04.08.2008 r.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0650"/>
            <a:ext cx="8820150" cy="661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500034" y="1000108"/>
            <a:ext cx="814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tx1"/>
                </a:solidFill>
              </a:rPr>
              <a:t>Prezentacja powstała w oparciu o materiały udostępnione przez Urząd Gminy Czorsztyn z siedzibą w Maniowach.</a:t>
            </a:r>
            <a:endParaRPr lang="pl-PL" sz="2400" dirty="0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00034" y="4429132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Dziękujemy uczniom klas I A  oraz I C Gminnego Publicznego Gimnazjum w Maniowach za udział w gimnastycznej sesji zdjęciowej.</a:t>
            </a:r>
            <a:endParaRPr lang="pl-PL" dirty="0"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86116" y="5500702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Prezentację przygotowali nauczyciele </a:t>
            </a:r>
            <a:br>
              <a:rPr lang="pl-PL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pl-PL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Gminnego Publicznego Gimnazjum w Maniowach:</a:t>
            </a:r>
          </a:p>
          <a:p>
            <a:r>
              <a:rPr lang="pl-PL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Małgorzata </a:t>
            </a:r>
            <a:r>
              <a:rPr lang="pl-PL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Kunstman</a:t>
            </a:r>
            <a:r>
              <a:rPr lang="pl-PL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– Mikołajczyk</a:t>
            </a:r>
          </a:p>
          <a:p>
            <a:r>
              <a:rPr lang="pl-PL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Michał </a:t>
            </a:r>
            <a:r>
              <a:rPr lang="pl-PL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Hałabura</a:t>
            </a:r>
            <a:endParaRPr lang="pl-PL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530225"/>
            <a:ext cx="8820150" cy="579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79388" y="3959225"/>
            <a:ext cx="8459787" cy="270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86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Zgodnie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z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Postanowieniem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Nr 37/86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Prezydium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Rządu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z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dnia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19.09.1986 r.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budowa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sali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gimnastycznej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Maniowach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miała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być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realizowana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łącznie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z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budową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szkoły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jako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rekompensata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zalanie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wsi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związku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z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budową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zapory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Czorsztyn-Niedzica-Sromowce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Wyżne</a:t>
            </a:r>
            <a:r>
              <a:rPr lang="en-GB" sz="2000" dirty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69863"/>
            <a:ext cx="8820150" cy="6519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071670" y="357166"/>
            <a:ext cx="6748480" cy="117791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 1986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roku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rozpoczęto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budowę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szkoły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  <a:b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Przedsięwzięcie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miało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być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sfinansowane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w </a:t>
            </a:r>
            <a:r>
              <a:rPr lang="en-GB" sz="2000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całości</a:t>
            </a:r>
            <a:r>
              <a:rPr lang="pl-PL" sz="20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pl-PL" sz="20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GB" sz="20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budżetu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państwa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69863"/>
            <a:ext cx="8820150" cy="6519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857224" y="3286124"/>
            <a:ext cx="7215238" cy="2000264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24000"/>
              </a:lnSpc>
              <a:buClr>
                <a:srgbClr val="FFFFFF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roku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1990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budowę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szkoły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zaniechano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 </a:t>
            </a:r>
            <a:r>
              <a:rPr lang="pl-PL" sz="20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pl-PL" sz="20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GB" sz="20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licznych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interwencjach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władz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gminy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prace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budowlane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wznowiono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w 1994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roku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 </a:t>
            </a:r>
            <a:r>
              <a:rPr lang="pl-PL" sz="20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pl-PL" sz="20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GB" sz="2000" dirty="0" err="1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Skarb</a:t>
            </a:r>
            <a:r>
              <a:rPr lang="en-GB" sz="20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Państwa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przekazał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nieznaczne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kwoty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na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ten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cel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,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nie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wywiązując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się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z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podjętych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zobowiązań</a:t>
            </a:r>
            <a:r>
              <a:rPr lang="en-GB" sz="2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0363"/>
            <a:ext cx="8820150" cy="616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57158" y="360363"/>
            <a:ext cx="8572560" cy="5973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err="1">
                <a:solidFill>
                  <a:schemeClr val="tx1"/>
                </a:solidFill>
              </a:rPr>
              <a:t>Dotychczasowy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projekt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sali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gimnastycznej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nie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spełniał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oczekiwań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miejscowej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społeczności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i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władz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err="1">
                <a:solidFill>
                  <a:schemeClr val="tx1"/>
                </a:solidFill>
              </a:rPr>
              <a:t>gminy</a:t>
            </a:r>
            <a:r>
              <a:rPr lang="en-GB" sz="24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rgbClr val="4C1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październiku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1998 r.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Zarząd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Gminy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zlecił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zaprojektowanie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pełnowymiarowej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hali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sportowej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3225"/>
            <a:ext cx="8820150" cy="6076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214546" y="1000108"/>
            <a:ext cx="4500563" cy="69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KALENDARIUM PRAC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57158" y="4357694"/>
            <a:ext cx="8459787" cy="20462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1999 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zakończenie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budowy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przewiązki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łączącej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				g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imnazjum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z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halą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sportową</a:t>
            </a:r>
            <a:endParaRPr lang="pl-PL" sz="2400" b="1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2001 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rozpoczęcie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prac</a:t>
            </a:r>
            <a:r>
              <a:rPr lang="en-GB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budowlanyc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</a:t>
            </a:r>
            <a:endParaRPr lang="en-GB" sz="2400" b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44463"/>
            <a:ext cx="8820150" cy="6570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428596" y="4857760"/>
            <a:ext cx="8215370" cy="162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2003 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montaż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stolarki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okiennej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drzwiowej</a:t>
            </a:r>
            <a:endParaRPr lang="pl-PL" sz="2400" b="1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400" b="1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2006 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rozpoczęcie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prac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wykończeniowych</a:t>
            </a:r>
            <a:endParaRPr lang="pl-PL" sz="2400" b="1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319088"/>
            <a:ext cx="8820150" cy="622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428596" y="4286256"/>
            <a:ext cx="8215370" cy="207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2007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-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rozpoczęcie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wykonania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chodników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dróg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pl-PL" sz="2400" b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	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	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dojazdowych</a:t>
            </a:r>
            <a:endParaRPr lang="pl-PL" sz="2400" b="1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400" b="1" dirty="0" smtClean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lnSpc>
                <a:spcPct val="124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2008 </a:t>
            </a:r>
            <a:r>
              <a:rPr lang="pl-PL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wbudowanie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elementów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stałych</a:t>
            </a:r>
            <a:r>
              <a:rPr lang="en-GB" sz="2400" b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wyposażenia</a:t>
            </a:r>
            <a:endParaRPr lang="pl-PL" sz="2400" b="1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411</Words>
  <PresentationFormat>Pokaz na ekranie (4:3)</PresentationFormat>
  <Paragraphs>57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9" baseType="lpstr">
      <vt:lpstr>Times New Roman</vt:lpstr>
      <vt:lpstr>Arial</vt:lpstr>
      <vt:lpstr>Lucida Sans Unicode</vt:lpstr>
      <vt:lpstr>DejaVuSans</vt:lpstr>
      <vt:lpstr>Wingdings</vt:lpstr>
      <vt:lpstr>Arial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robin</dc:creator>
  <cp:lastModifiedBy>Administrator</cp:lastModifiedBy>
  <cp:revision>18</cp:revision>
  <dcterms:modified xsi:type="dcterms:W3CDTF">2008-09-06T17:32:14Z</dcterms:modified>
</cp:coreProperties>
</file>